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4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4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8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6E98-53ED-4F28-BCD8-AC0E4389D21E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Действия </a:t>
            </a:r>
            <a:r>
              <a:rPr lang="ru-RU" dirty="0" smtClean="0"/>
              <a:t>при </a:t>
            </a:r>
            <a:r>
              <a:rPr lang="ru-RU" dirty="0"/>
              <a:t>угрозе террористического акта на территории организации и в случае его совершения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Если в силу сложившихся обстоятельств сотрудник стал заложником, то необходимо: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1. Выполнять требования преступников, если это не связано с причинением ущерба жизни и здоровью людей. Не противоречить преступникам, не рисковать жизнью окружающих и своей собственной.</a:t>
            </a:r>
          </a:p>
          <a:p>
            <a:endParaRPr lang="ru-RU" dirty="0" smtClean="0"/>
          </a:p>
          <a:p>
            <a:r>
              <a:rPr lang="ru-RU" sz="2900" dirty="0" smtClean="0"/>
              <a:t>2. Не допускать действий, которые могут спровоцировать нападающих к применению оружия и привести к человеческим жертвам.</a:t>
            </a:r>
          </a:p>
          <a:p>
            <a:endParaRPr lang="ru-RU" dirty="0" smtClean="0"/>
          </a:p>
          <a:p>
            <a:r>
              <a:rPr lang="ru-RU" sz="2900" dirty="0" smtClean="0"/>
              <a:t>3. Если имеется возможность, без ущерба жизни и здоровью заложников, передать информацию о количестве преступников, их вооружении и экипировке, особенностях поведения и манеры ведения разговора и т.д. в правоохранительные органы.</a:t>
            </a:r>
          </a:p>
          <a:p>
            <a:endParaRPr lang="ru-RU" dirty="0" smtClean="0"/>
          </a:p>
          <a:p>
            <a:r>
              <a:rPr lang="ru-RU" sz="2900" dirty="0" smtClean="0"/>
              <a:t>4. Если будет проводиться операция по освобождению заложников силовым методом, то необходимо создать максимум условий правоохранительным органам своим поведением для успешного ее проведения (лечь на пол, лицом вниз или сесть у стены и т.д.).</a:t>
            </a:r>
            <a:endParaRPr lang="ru-RU" sz="2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взрыва необходимо следовать важным правилам: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убедитесь в том, что Вы не получили серьезных травм;</a:t>
            </a:r>
          </a:p>
          <a:p>
            <a:r>
              <a:rPr lang="ru-RU" dirty="0" smtClean="0"/>
              <a:t>успокойтесь и прежде чем предпринимать какие-либо действия, внимательно осмотритесь; постарайтесь по возможности оказать первую помощь другим пострадавшим; помните о возможности новых взрывов, обвалов, разрушений и, по возможности, спокойно покиньте опасное место;</a:t>
            </a:r>
          </a:p>
          <a:p>
            <a:r>
              <a:rPr lang="ru-RU" dirty="0" smtClean="0"/>
              <a:t>если у вас есть мобильный телефон – позвоните в службу спасения по телефону «112»;</a:t>
            </a:r>
          </a:p>
          <a:p>
            <a:r>
              <a:rPr lang="ru-RU" dirty="0" smtClean="0"/>
              <a:t>стучать с целью привлечения внимания спасателей лучше по трубам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0" i="0" dirty="0" smtClean="0">
                <a:solidFill>
                  <a:srgbClr val="FF0000"/>
                </a:solidFill>
                <a:effectLst/>
                <a:latin typeface="Arial"/>
              </a:rPr>
              <a:t>В преступных целях террористами, как правило, используются типичные взрывчатые вещества заводского и самодельного изготовления, а также иные опасные вещества и смеси, способные к взрыву при определенных условиях</a:t>
            </a:r>
            <a:r>
              <a:rPr lang="ru-RU" sz="1100" b="0" i="0" dirty="0" smtClean="0">
                <a:solidFill>
                  <a:srgbClr val="FF0000"/>
                </a:solidFill>
                <a:effectLst/>
                <a:latin typeface="Arial"/>
              </a:rPr>
              <a:t>.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Взрывчатые вещества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44" y="3055144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Боеприпасы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300751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Пиротехнические средства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Признаки, указывающие на наличие взрывного устройства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предметы, находящиеся в определенном месте и во время, когда они там не должны, как вам кажется быть;</a:t>
            </a:r>
          </a:p>
          <a:p>
            <a:endParaRPr lang="ru-RU" sz="2400" dirty="0" smtClean="0"/>
          </a:p>
          <a:p>
            <a:r>
              <a:rPr lang="ru-RU" sz="2400" dirty="0" smtClean="0"/>
              <a:t>виднеющаяся проволока, фольга;</a:t>
            </a:r>
          </a:p>
          <a:p>
            <a:endParaRPr lang="ru-RU" sz="2400" dirty="0" smtClean="0"/>
          </a:p>
          <a:p>
            <a:r>
              <a:rPr lang="ru-RU" sz="2400" dirty="0" smtClean="0"/>
              <a:t>подозрительные звуки, щелчки, тиканье часов.</a:t>
            </a:r>
          </a:p>
          <a:p>
            <a:r>
              <a:rPr lang="ru-RU" sz="2400" dirty="0" smtClean="0"/>
              <a:t> В качестве камуфляжа для взрывных устройств используются обычные бытовые предметы: сумки, пакеты, свертки, коробки, игрушки и т.п.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15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39575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''бомбы-письма'' и ''бомбы-посылки''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0" dirty="0" smtClean="0">
                <a:effectLst/>
                <a:latin typeface="Arial"/>
              </a:rPr>
              <a:t>не предусмотренная перепиской корреспонденция;</a:t>
            </a:r>
          </a:p>
          <a:p>
            <a:r>
              <a:rPr lang="ru-RU" sz="7200" b="0" dirty="0" smtClean="0">
                <a:effectLst/>
                <a:latin typeface="Arial"/>
              </a:rPr>
              <a:t>почта, доставленная неизвестным способом или в необычное место;</a:t>
            </a:r>
          </a:p>
          <a:p>
            <a:r>
              <a:rPr lang="ru-RU" sz="7200" b="0" dirty="0" smtClean="0">
                <a:effectLst/>
                <a:latin typeface="Arial"/>
              </a:rPr>
              <a:t>нестандартная упаковка;</a:t>
            </a:r>
          </a:p>
          <a:p>
            <a:r>
              <a:rPr lang="ru-RU" sz="7200" b="0" dirty="0" smtClean="0">
                <a:effectLst/>
                <a:latin typeface="Arial"/>
              </a:rPr>
              <a:t>твердый, неровный или неправильной формы конверт;</a:t>
            </a:r>
          </a:p>
          <a:p>
            <a:r>
              <a:rPr lang="ru-RU" sz="7200" b="0" dirty="0" smtClean="0">
                <a:effectLst/>
                <a:latin typeface="Arial"/>
              </a:rPr>
              <a:t>виднеющаяся проволока, фольга;</a:t>
            </a:r>
          </a:p>
          <a:p>
            <a:r>
              <a:rPr lang="ru-RU" sz="7200" b="0" dirty="0" smtClean="0">
                <a:effectLst/>
                <a:latin typeface="Arial"/>
              </a:rPr>
              <a:t>подозрительные звуки, щелчки, тиканье часов или запахи из почтового отправления;</a:t>
            </a:r>
          </a:p>
          <a:p>
            <a:r>
              <a:rPr lang="ru-RU" sz="7200" b="0" dirty="0" smtClean="0">
                <a:effectLst/>
                <a:latin typeface="Arial"/>
              </a:rPr>
              <a:t>отсутствие надписей;</a:t>
            </a:r>
          </a:p>
          <a:p>
            <a:r>
              <a:rPr lang="ru-RU" sz="7200" b="0" dirty="0" smtClean="0">
                <a:effectLst/>
                <a:latin typeface="Arial"/>
              </a:rPr>
              <a:t>неправильное написание имени, должности или их отсутствие;</a:t>
            </a:r>
          </a:p>
          <a:p>
            <a:r>
              <a:rPr lang="ru-RU" sz="7200" b="0" dirty="0" smtClean="0">
                <a:effectLst/>
                <a:latin typeface="Arial"/>
              </a:rPr>
              <a:t>адрес написан от руки печатными буквами или плохо напечатан;</a:t>
            </a:r>
          </a:p>
          <a:p>
            <a:r>
              <a:rPr lang="ru-RU" sz="7200" b="0" dirty="0" smtClean="0">
                <a:effectLst/>
                <a:latin typeface="Arial"/>
              </a:rPr>
              <a:t>адрес исполнен наклеенными буквами, которые вырезаны из печатных изданий;</a:t>
            </a:r>
          </a:p>
          <a:p>
            <a:r>
              <a:rPr lang="ru-RU" sz="7200" b="0" dirty="0" smtClean="0">
                <a:effectLst/>
                <a:latin typeface="Arial"/>
              </a:rPr>
              <a:t>неграмотное написание адреса;</a:t>
            </a:r>
          </a:p>
          <a:p>
            <a:r>
              <a:rPr lang="ru-RU" sz="7200" b="0" dirty="0" smtClean="0">
                <a:effectLst/>
                <a:latin typeface="Arial"/>
              </a:rPr>
              <a:t>наличие особых отметок (''личное'', ''конфиденциальное'' и т. д.);</a:t>
            </a:r>
          </a:p>
          <a:p>
            <a:r>
              <a:rPr lang="ru-RU" sz="7200" b="0" dirty="0" smtClean="0">
                <a:effectLst/>
                <a:latin typeface="Arial"/>
              </a:rPr>
              <a:t>превышение веса почтового отправления;</a:t>
            </a:r>
          </a:p>
          <a:p>
            <a:r>
              <a:rPr lang="ru-RU" sz="7200" b="0" dirty="0" smtClean="0">
                <a:effectLst/>
                <a:latin typeface="Arial"/>
              </a:rPr>
              <a:t>пятна, обесцвечивание или использование водонепроницаемой бумаги, наличие в упаковке веревок, лент.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Будьте особо бдительными и остерегайтесь людей, одетых явно </a:t>
            </a:r>
            <a:r>
              <a:rPr lang="ru-RU" sz="2000" dirty="0" smtClean="0">
                <a:solidFill>
                  <a:srgbClr val="FF0000"/>
                </a:solidFill>
              </a:rPr>
              <a:t>не по сезону</a:t>
            </a:r>
            <a:r>
              <a:rPr lang="ru-RU" sz="2000" dirty="0" smtClean="0"/>
              <a:t>; если вы видите летом человека, одетого в плащ или толстую куртку – будьте внимательны – </a:t>
            </a:r>
            <a:r>
              <a:rPr lang="ru-RU" sz="2000" dirty="0" smtClean="0">
                <a:solidFill>
                  <a:srgbClr val="FF0000"/>
                </a:solidFill>
              </a:rPr>
              <a:t>под такой одеждой </a:t>
            </a:r>
            <a:r>
              <a:rPr lang="ru-RU" sz="2000" dirty="0" smtClean="0"/>
              <a:t>террористы чаще всего </a:t>
            </a:r>
            <a:r>
              <a:rPr lang="ru-RU" sz="2000" dirty="0" smtClean="0">
                <a:solidFill>
                  <a:srgbClr val="FF0000"/>
                </a:solidFill>
              </a:rPr>
              <a:t>прячут бомбы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928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Действия сотрудников при обнаружении взрывных устройств и подозрительных предметов.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При обнаружении взрывных устройств и подозрительных предметов необходимо:</a:t>
            </a:r>
          </a:p>
          <a:p>
            <a:endParaRPr lang="ru-RU" dirty="0" smtClean="0"/>
          </a:p>
          <a:p>
            <a:r>
              <a:rPr lang="ru-RU" dirty="0" smtClean="0"/>
              <a:t>1. Незамедлительно сообщить о случившемся в правоохранительные органы, службу спасения по телефону </a:t>
            </a:r>
            <a:r>
              <a:rPr lang="ru-RU" dirty="0" smtClean="0"/>
              <a:t>112 или </a:t>
            </a:r>
            <a:r>
              <a:rPr lang="ru-RU" dirty="0" smtClean="0"/>
              <a:t>руководству организации.</a:t>
            </a:r>
          </a:p>
          <a:p>
            <a:endParaRPr lang="ru-RU" dirty="0" smtClean="0"/>
          </a:p>
          <a:p>
            <a:r>
              <a:rPr lang="ru-RU" dirty="0" smtClean="0"/>
              <a:t>2. Не трогать, не вскрывать и не перемещать находку. Запомнить время её обнаружения. Помните: внешний вид предмета может скрывать его настоящее назначение. В качестве камуфляжа для взрывных устройств используются обычные бытовые предметы: сумки, пакеты, свертки, коробки, игрушки и т.д.</a:t>
            </a:r>
          </a:p>
          <a:p>
            <a:endParaRPr lang="ru-RU" dirty="0" smtClean="0"/>
          </a:p>
          <a:p>
            <a:r>
              <a:rPr lang="ru-RU" dirty="0" smtClean="0"/>
              <a:t>Не предпринимать самостоятельно никаких действий с предметами, похожими на взрывное устройство, – это может привести к их взрыву, многочисленным жертвам и разрушениям!</a:t>
            </a:r>
          </a:p>
          <a:p>
            <a:endParaRPr lang="ru-RU" dirty="0" smtClean="0"/>
          </a:p>
          <a:p>
            <a:r>
              <a:rPr lang="ru-RU" dirty="0" smtClean="0"/>
              <a:t>3. Не подходить к взрывным устройствам и подозрительным предметам</a:t>
            </a:r>
          </a:p>
          <a:p>
            <a:r>
              <a:rPr lang="ru-RU" dirty="0" smtClean="0"/>
              <a:t>4. Обеспечить возможность беспрепятственного подъезда к месту обнаружения взрывных устройств автомашин правоохранительных органов, скорой помощи, органов управления по делам ГОЧС, служб эксплуатации.</a:t>
            </a:r>
          </a:p>
          <a:p>
            <a:endParaRPr lang="ru-RU" dirty="0" smtClean="0"/>
          </a:p>
          <a:p>
            <a:r>
              <a:rPr lang="ru-RU" dirty="0" smtClean="0"/>
              <a:t>5. Обеспечить присутствие на работе лиц, обнаруживших находку, до прибытия оперативно-следственной группы и фиксацию их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3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Действия сотрудников при получении угрозы применения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взрывных устройств по телефону.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1. Не оставлять без внимания ни одного подобного звонка.</a:t>
            </a:r>
          </a:p>
          <a:p>
            <a:endParaRPr lang="ru-RU" sz="1600" dirty="0" smtClean="0"/>
          </a:p>
          <a:p>
            <a:r>
              <a:rPr lang="ru-RU" sz="1600" dirty="0" smtClean="0"/>
              <a:t>2. Передать полученную информацию в правоохранительные органы.</a:t>
            </a:r>
          </a:p>
          <a:p>
            <a:endParaRPr lang="ru-RU" sz="1600" dirty="0" smtClean="0"/>
          </a:p>
          <a:p>
            <a:r>
              <a:rPr lang="ru-RU" sz="1600" dirty="0" smtClean="0"/>
              <a:t>3. Постараться дословно запомнить разговор, а лучше записать его на бумаге.</a:t>
            </a:r>
          </a:p>
          <a:p>
            <a:endParaRPr lang="ru-RU" sz="1600" dirty="0" smtClean="0"/>
          </a:p>
          <a:p>
            <a:r>
              <a:rPr lang="ru-RU" sz="1600" dirty="0" smtClean="0"/>
              <a:t>4. Запомнить пол, возраст звонившего и особенности его речи</a:t>
            </a:r>
          </a:p>
          <a:p>
            <a:r>
              <a:rPr lang="ru-RU" sz="1600" dirty="0"/>
              <a:t>5</a:t>
            </a:r>
            <a:r>
              <a:rPr lang="ru-RU" sz="1600" dirty="0" smtClean="0"/>
              <a:t>. Постараться добиться от звонящего максимального промежутка времени доведения его требований до должностных лиц или для принятия руководством решения.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684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Действия при угрозе террористического акта на территории организации и в случае его совершения </vt:lpstr>
      <vt:lpstr>В преступных целях террористами, как правило, используются типичные взрывчатые вещества заводского и самодельного изготовления, а также иные опасные вещества и смеси, способные к взрыву при определенных условиях.</vt:lpstr>
      <vt:lpstr>Пиротехнические средства</vt:lpstr>
      <vt:lpstr>Признаки, указывающие на наличие взрывного устройства:</vt:lpstr>
      <vt:lpstr>Презентация PowerPoint</vt:lpstr>
      <vt:lpstr>Признаки ''бомбы-письма'' и ''бомбы-посылки''</vt:lpstr>
      <vt:lpstr>Будьте особо бдительными и остерегайтесь людей, одетых явно не по сезону; если вы видите летом человека, одетого в плащ или толстую куртку – будьте внимательны – под такой одеждой террористы чаще всего прячут бомбы</vt:lpstr>
      <vt:lpstr>Действия сотрудников при обнаружении взрывных устройств и подозрительных предметов.</vt:lpstr>
      <vt:lpstr>Действия сотрудников при получении угрозы применения взрывных устройств по телефону.</vt:lpstr>
      <vt:lpstr>Если в силу сложившихся обстоятельств сотрудник стал заложником, то необходимо:</vt:lpstr>
      <vt:lpstr>После взрыва необходимо следовать важным правилам: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работников организации при угрозе террористического акта на территории организации и в случае его совершения</dc:title>
  <dc:creator>Денис</dc:creator>
  <cp:lastModifiedBy>Максимов Вячеслав Сергеевич</cp:lastModifiedBy>
  <cp:revision>8</cp:revision>
  <dcterms:created xsi:type="dcterms:W3CDTF">2018-11-01T14:23:17Z</dcterms:created>
  <dcterms:modified xsi:type="dcterms:W3CDTF">2023-12-04T07:19:26Z</dcterms:modified>
</cp:coreProperties>
</file>